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51"/>
  </p:notesMasterIdLst>
  <p:handoutMasterIdLst>
    <p:handoutMasterId r:id="rId52"/>
  </p:handoutMasterIdLst>
  <p:sldIdLst>
    <p:sldId id="302" r:id="rId2"/>
    <p:sldId id="366" r:id="rId3"/>
    <p:sldId id="375" r:id="rId4"/>
    <p:sldId id="363" r:id="rId5"/>
    <p:sldId id="367" r:id="rId6"/>
    <p:sldId id="304" r:id="rId7"/>
    <p:sldId id="308" r:id="rId8"/>
    <p:sldId id="306" r:id="rId9"/>
    <p:sldId id="368" r:id="rId10"/>
    <p:sldId id="347" r:id="rId11"/>
    <p:sldId id="328" r:id="rId12"/>
    <p:sldId id="323" r:id="rId13"/>
    <p:sldId id="374" r:id="rId14"/>
    <p:sldId id="369" r:id="rId15"/>
    <p:sldId id="325" r:id="rId16"/>
    <p:sldId id="329" r:id="rId17"/>
    <p:sldId id="341" r:id="rId18"/>
    <p:sldId id="342" r:id="rId19"/>
    <p:sldId id="343" r:id="rId20"/>
    <p:sldId id="370" r:id="rId21"/>
    <p:sldId id="348" r:id="rId22"/>
    <p:sldId id="350" r:id="rId23"/>
    <p:sldId id="320" r:id="rId24"/>
    <p:sldId id="349" r:id="rId25"/>
    <p:sldId id="352" r:id="rId26"/>
    <p:sldId id="353" r:id="rId27"/>
    <p:sldId id="354" r:id="rId28"/>
    <p:sldId id="345" r:id="rId29"/>
    <p:sldId id="371" r:id="rId30"/>
    <p:sldId id="326" r:id="rId31"/>
    <p:sldId id="327" r:id="rId32"/>
    <p:sldId id="322" r:id="rId33"/>
    <p:sldId id="346" r:id="rId34"/>
    <p:sldId id="340" r:id="rId35"/>
    <p:sldId id="335" r:id="rId36"/>
    <p:sldId id="332" r:id="rId37"/>
    <p:sldId id="334" r:id="rId38"/>
    <p:sldId id="336" r:id="rId39"/>
    <p:sldId id="355" r:id="rId40"/>
    <p:sldId id="358" r:id="rId41"/>
    <p:sldId id="356" r:id="rId42"/>
    <p:sldId id="357" r:id="rId43"/>
    <p:sldId id="359" r:id="rId44"/>
    <p:sldId id="360" r:id="rId45"/>
    <p:sldId id="361" r:id="rId46"/>
    <p:sldId id="373" r:id="rId47"/>
    <p:sldId id="372" r:id="rId48"/>
    <p:sldId id="309" r:id="rId49"/>
    <p:sldId id="364" r:id="rId5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05BBB"/>
    <a:srgbClr val="9437FF"/>
    <a:srgbClr val="009193"/>
    <a:srgbClr val="828383"/>
    <a:srgbClr val="FF40FF"/>
    <a:srgbClr val="00C7B1"/>
    <a:srgbClr val="0432FF"/>
    <a:srgbClr val="FFFC0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/>
    <p:restoredTop sz="79305"/>
  </p:normalViewPr>
  <p:slideViewPr>
    <p:cSldViewPr snapToGrid="0" snapToObjects="1">
      <p:cViewPr varScale="1">
        <p:scale>
          <a:sx n="75" d="100"/>
          <a:sy n="75" d="100"/>
        </p:scale>
        <p:origin x="176" y="480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12/23/19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12/23/19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Easiest to install using the dmg/exe installer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2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Searches the environment for the given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to find info about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Displays all declarations in the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multiple names gives a more specific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Searching pattern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Enclose in ( )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Use _  for arbitrary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an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its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4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48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20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intros </a:t>
            </a:r>
            <a:r>
              <a:rPr lang="en-US" dirty="0" err="1"/>
              <a:t>vars</a:t>
            </a:r>
            <a:endParaRPr lang="en-US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variables into the proof environment for use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simpl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Simplify both sides of an equation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reflexivity.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Check both sides of an equation are equal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Will do more simplifications than </a:t>
            </a:r>
            <a:r>
              <a:rPr lang="en-US" dirty="0" err="1"/>
              <a:t>simpl</a:t>
            </a:r>
            <a:endParaRPr lang="en-US" dirty="0"/>
          </a:p>
          <a:p>
            <a:pPr marL="1504920" lvl="2" indent="-285750">
              <a:buFont typeface="Arial" panose="020B0604020202020204" pitchFamily="34" charset="0"/>
              <a:buChar char="•"/>
            </a:pPr>
            <a:r>
              <a:rPr lang="en-US" dirty="0"/>
              <a:t>Tries unfolding/expanding definitions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destruct x [| ] </a:t>
            </a:r>
            <a:r>
              <a:rPr lang="en-US" dirty="0" err="1"/>
              <a:t>eqn:E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Creates 2 </a:t>
            </a:r>
            <a:r>
              <a:rPr lang="en-US" dirty="0" err="1"/>
              <a:t>subgoals</a:t>
            </a:r>
            <a:r>
              <a:rPr lang="en-US" dirty="0"/>
              <a:t> from a goal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dirty="0" err="1"/>
              <a:t>subgoals</a:t>
            </a:r>
            <a:r>
              <a:rPr lang="en-US" dirty="0"/>
              <a:t> must be proved separately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with any inductively defined datatype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nested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induction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72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Evaluates the given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built in operators/functions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Defined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on proof editing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one of the keywords, make your assertion, then follow with the proof</a:t>
            </a:r>
          </a:p>
          <a:p>
            <a:endParaRPr lang="en-US" dirty="0"/>
          </a:p>
          <a:p>
            <a:r>
              <a:rPr lang="en-US" dirty="0"/>
              <a:t>Proof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Begins the 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Qed</a:t>
            </a:r>
            <a:endParaRPr lang="en-US" dirty="0"/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Ends and saves the proof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Fails if the assertion is not fully proved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Admitted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Give up current proof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Declare initial goal as an axiom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Abort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Cancels the current proof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01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simpl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Simplify both sides of an equation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reflexivity.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Check both sides of an equation are equal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Will do more simplifications than </a:t>
            </a:r>
            <a:r>
              <a:rPr lang="en-US" dirty="0" err="1"/>
              <a:t>simpl</a:t>
            </a:r>
            <a:endParaRPr lang="en-US" dirty="0"/>
          </a:p>
          <a:p>
            <a:pPr marL="1504920" lvl="2" indent="-285750">
              <a:buFont typeface="Arial" panose="020B0604020202020204" pitchFamily="34" charset="0"/>
              <a:buChar char="•"/>
            </a:pPr>
            <a:r>
              <a:rPr lang="en-US" dirty="0"/>
              <a:t>Tries unfolding/expanding definitions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intros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variables into the proof environment for use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destruct x [| ] </a:t>
            </a:r>
            <a:r>
              <a:rPr lang="en-US" dirty="0" err="1"/>
              <a:t>eqn:E</a:t>
            </a:r>
            <a:r>
              <a:rPr lang="en-US" dirty="0"/>
              <a:t>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Creates 2 </a:t>
            </a:r>
            <a:r>
              <a:rPr lang="en-US" dirty="0" err="1"/>
              <a:t>subgoals</a:t>
            </a:r>
            <a:r>
              <a:rPr lang="en-US" dirty="0"/>
              <a:t> from a goal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dirty="0" err="1"/>
              <a:t>subgoals</a:t>
            </a:r>
            <a:r>
              <a:rPr lang="en-US" dirty="0"/>
              <a:t> must be proved separately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with any inductively defined datatype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nested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induction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0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 1/2</a:t>
            </a:r>
          </a:p>
          <a:p>
            <a:endParaRPr lang="en-US" dirty="0"/>
          </a:p>
          <a:p>
            <a:r>
              <a:rPr lang="en-US" dirty="0"/>
              <a:t>Key word example is like using keywords theorem or lemma or fact – it’s a proposition, which you will give a proof for after</a:t>
            </a:r>
          </a:p>
          <a:p>
            <a:endParaRPr lang="en-US" dirty="0"/>
          </a:p>
          <a:p>
            <a:r>
              <a:rPr lang="en-US" dirty="0"/>
              <a:t>In the proof, you give enough evidence to prove the proposition you gave  </a:t>
            </a:r>
          </a:p>
          <a:p>
            <a:endParaRPr lang="en-US" dirty="0"/>
          </a:p>
          <a:p>
            <a:r>
              <a:rPr lang="en-US" dirty="0" err="1"/>
              <a:t>Qed</a:t>
            </a:r>
            <a:r>
              <a:rPr lang="en-US" dirty="0"/>
              <a:t> – ends the proof, allows you to use that proposition later 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prop by given name - in this case, </a:t>
            </a:r>
            <a:r>
              <a:rPr lang="en-US" dirty="0" err="1"/>
              <a:t>test_next_weekday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simpl</a:t>
            </a:r>
            <a:r>
              <a:rPr lang="en-US" dirty="0"/>
              <a:t> - simplify both sides (can be left out, done with reflexivity)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Reflexivity – observe that both sides of equality are equal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8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 2/2</a:t>
            </a:r>
          </a:p>
          <a:p>
            <a:endParaRPr lang="en-US" dirty="0"/>
          </a:p>
          <a:p>
            <a:r>
              <a:rPr lang="en-US" dirty="0"/>
              <a:t>Key word example is like using keywords theorem or lemma or fact – it’s a proposition, which you will give a proof for after</a:t>
            </a:r>
          </a:p>
          <a:p>
            <a:endParaRPr lang="en-US" dirty="0"/>
          </a:p>
          <a:p>
            <a:r>
              <a:rPr lang="en-US" dirty="0"/>
              <a:t>In the proof, you give enough evidence to prove the proposition you gave  </a:t>
            </a:r>
          </a:p>
          <a:p>
            <a:endParaRPr lang="en-US" dirty="0"/>
          </a:p>
          <a:p>
            <a:r>
              <a:rPr lang="en-US" dirty="0" err="1"/>
              <a:t>Qed</a:t>
            </a:r>
            <a:r>
              <a:rPr lang="en-US" dirty="0"/>
              <a:t> – ends the proof, allows you to use that proposition later 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prop by given name - in this case, </a:t>
            </a:r>
            <a:r>
              <a:rPr lang="en-US" dirty="0" err="1"/>
              <a:t>test_next_weekday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simpl</a:t>
            </a:r>
            <a:r>
              <a:rPr lang="en-US" dirty="0"/>
              <a:t> - simplify both sides (can be left out, done with reflexivity)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Reflexivity – observe that both sides of equality are equal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Not dedicated to software verification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 purpose environment for developing mathematical proofs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Program extraction to languages, i.e. </a:t>
            </a:r>
            <a:r>
              <a:rPr lang="en-US" dirty="0" err="1"/>
              <a:t>Ocaml</a:t>
            </a:r>
            <a:r>
              <a:rPr lang="en-US" dirty="0"/>
              <a:t>, Haskell</a:t>
            </a:r>
          </a:p>
          <a:p>
            <a:pPr marL="895335" lvl="1" indent="-285750">
              <a:buFontTx/>
              <a:buChar char="-"/>
            </a:pPr>
            <a:r>
              <a:rPr lang="en-US" dirty="0"/>
              <a:t>Efficient execution of </a:t>
            </a:r>
            <a:r>
              <a:rPr lang="en-US" dirty="0" err="1"/>
              <a:t>algos</a:t>
            </a:r>
            <a:r>
              <a:rPr lang="en-US" dirty="0"/>
              <a:t> and linking with libraries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16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55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1/3</a:t>
            </a:r>
          </a:p>
          <a:p>
            <a:r>
              <a:rPr lang="en-US" dirty="0"/>
              <a:t>For all n of type </a:t>
            </a:r>
            <a:r>
              <a:rPr lang="en-US" dirty="0" err="1"/>
              <a:t>nat</a:t>
            </a:r>
            <a:r>
              <a:rPr lang="en-US" dirty="0"/>
              <a:t>, n = n  implies  n &lt;= 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35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2/3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74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Induction Ex. 3/3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669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2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0/3 (Definitions)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24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1/3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250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2/3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5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3/3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12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1/3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0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CompCert</a:t>
            </a:r>
            <a:endParaRPr lang="en-US" dirty="0"/>
          </a:p>
          <a:p>
            <a:r>
              <a:rPr lang="en-US" dirty="0"/>
              <a:t>     - Observable behavior</a:t>
            </a:r>
          </a:p>
          <a:p>
            <a:r>
              <a:rPr lang="en-US" dirty="0"/>
              <a:t>          - termination/divergence</a:t>
            </a:r>
          </a:p>
          <a:p>
            <a:r>
              <a:rPr lang="en-US" dirty="0"/>
              <a:t>          - normal/error termination</a:t>
            </a:r>
          </a:p>
          <a:p>
            <a:r>
              <a:rPr lang="en-US" dirty="0"/>
              <a:t>          - I/O, calls to </a:t>
            </a:r>
            <a:r>
              <a:rPr lang="en-US" dirty="0" err="1"/>
              <a:t>std</a:t>
            </a:r>
            <a:r>
              <a:rPr lang="en-US" dirty="0"/>
              <a:t> lib functions</a:t>
            </a:r>
          </a:p>
          <a:p>
            <a:r>
              <a:rPr lang="en-US" dirty="0"/>
              <a:t>          - read/writes to volatile global </a:t>
            </a:r>
            <a:r>
              <a:rPr lang="en-US" dirty="0" err="1"/>
              <a:t>vars</a:t>
            </a:r>
            <a:r>
              <a:rPr lang="en-US" dirty="0"/>
              <a:t>  </a:t>
            </a:r>
          </a:p>
          <a:p>
            <a:r>
              <a:rPr lang="en-US" dirty="0"/>
              <a:t>     - sometimes multiple possible observable behaviors</a:t>
            </a:r>
          </a:p>
          <a:p>
            <a:r>
              <a:rPr lang="en-US" dirty="0"/>
              <a:t>          - C has some nondeterminism</a:t>
            </a:r>
          </a:p>
          <a:p>
            <a:r>
              <a:rPr lang="en-US" dirty="0"/>
              <a:t>     - code written and code executed will have semantic preservation</a:t>
            </a:r>
          </a:p>
          <a:p>
            <a:r>
              <a:rPr lang="en-US" dirty="0"/>
              <a:t>          - intended and actual behavior the same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CertiCrypt</a:t>
            </a:r>
            <a:endParaRPr lang="en-US" dirty="0"/>
          </a:p>
          <a:p>
            <a:r>
              <a:rPr lang="en-US" dirty="0"/>
              <a:t>    - fully machine check framework built on top of Coq proof assistant</a:t>
            </a:r>
          </a:p>
          <a:p>
            <a:r>
              <a:rPr lang="en-US" dirty="0"/>
              <a:t>    - security goals/assumptions expressed by probabilistic programs</a:t>
            </a:r>
          </a:p>
          <a:p>
            <a:r>
              <a:rPr lang="en-US" dirty="0"/>
              <a:t>    - adversarial models specified in terms of complexity classes</a:t>
            </a:r>
          </a:p>
          <a:p>
            <a:r>
              <a:rPr lang="en-US" dirty="0"/>
              <a:t>    - supports common patterns of reasoning in cryptography</a:t>
            </a:r>
          </a:p>
          <a:p>
            <a:r>
              <a:rPr lang="en-US" dirty="0"/>
              <a:t>    - successfully proven security of many constructions</a:t>
            </a:r>
          </a:p>
          <a:p>
            <a:r>
              <a:rPr lang="en-US" dirty="0"/>
              <a:t>        - encryption, digital signature schemes</a:t>
            </a:r>
          </a:p>
          <a:p>
            <a:r>
              <a:rPr lang="en-US" dirty="0"/>
              <a:t>        - zero-knowledge protocols</a:t>
            </a:r>
          </a:p>
          <a:p>
            <a:r>
              <a:rPr lang="en-US" dirty="0"/>
              <a:t>        - hash functions</a:t>
            </a:r>
          </a:p>
          <a:p>
            <a:r>
              <a:rPr lang="en-US" dirty="0"/>
              <a:t>    - extension supports differential privacy reasoning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2/3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57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Destruct Ex. 3/3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32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91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Prove statement correct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Hard to do, but proof guaranteed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checking/abstract implementation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Prove correct and use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Huge investment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Guaranteed result for each program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Representation such that </a:t>
            </a:r>
            <a:r>
              <a:rPr lang="en-US" dirty="0" err="1"/>
              <a:t>t:T</a:t>
            </a:r>
            <a:r>
              <a:rPr lang="en-US" dirty="0"/>
              <a:t> implies p is correct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Automatically type checked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Works well for functional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safe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Need certified proof obligation generator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dirty="0"/>
              <a:t>Deals with specifications in undecidable fragments where full automation wouldn’t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Ref: https://</a:t>
            </a:r>
            <a:r>
              <a:rPr lang="en-US" dirty="0" err="1"/>
              <a:t>www.lri.fr</a:t>
            </a:r>
            <a:r>
              <a:rPr lang="en-US" dirty="0"/>
              <a:t>/~</a:t>
            </a:r>
            <a:r>
              <a:rPr lang="en-US" dirty="0" err="1"/>
              <a:t>paulin</a:t>
            </a:r>
            <a:r>
              <a:rPr lang="en-US" dirty="0"/>
              <a:t>/LASER/course-</a:t>
            </a:r>
            <a:r>
              <a:rPr lang="en-US" dirty="0" err="1"/>
              <a:t>notes.pdf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9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55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Logic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Classical logic and dependent equality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</a:t>
            </a:r>
            <a:r>
              <a:rPr lang="en-US" sz="16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Peano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positive integer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binary natural number arithmetic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ZArith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Basic relative integer arithmetic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Numbers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Various approaches to natural, integer and cyclic numbers (currently axiomatically and on top of 2^31 binary words)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Bool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Booleans (basic functions and results)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Lists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Monomorphic and polymorphic lists (basic functions and results), Streams (infinite sequences defined with co-inductive types)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Sets (classical, constructive, finite, infinite, power set, etc.)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FSets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Specification and implementations of finite sets and finite maps (by lists and by AVL trees)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Reals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Axiomatization of real numbers (classical, basic functions, integer part, fractional part, limit, derivative, Cauchy series, power series and results,...)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Relations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Relations (definitions and basic results)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Sorting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Sorted list (basic definitions and heapsort correctness)</a:t>
            </a:r>
          </a:p>
          <a:p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Strings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8-bits characters and strings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Wellfounded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: Well-founded relations (basic results)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1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58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78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83324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438779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199947"/>
            <a:ext cx="2862598" cy="6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1" y="184972"/>
            <a:ext cx="3038969" cy="65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q.inria.fr/downloa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q.inria.fr/opam-using.html" TargetMode="External"/><Relationship Id="rId4" Type="http://schemas.openxmlformats.org/officeDocument/2006/relationships/hyperlink" Target="https://github.com/coq/coq/releases/tag/V8.9.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compcert.inria.fr/motivations.html" TargetMode="External"/><Relationship Id="rId3" Type="http://schemas.openxmlformats.org/officeDocument/2006/relationships/hyperlink" Target="https://coq.inria.fr/" TargetMode="External"/><Relationship Id="rId7" Type="http://schemas.openxmlformats.org/officeDocument/2006/relationships/hyperlink" Target="http://www.cs.cornell.edu/courses/cs3110/2018sp/l/22-coq-induction/notes.html#sum_help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oftwarefoundations.cis.upenn.edu/" TargetMode="External"/><Relationship Id="rId5" Type="http://schemas.openxmlformats.org/officeDocument/2006/relationships/hyperlink" Target="https://deepspec.org/event/dsss17/coq_intensive.html" TargetMode="External"/><Relationship Id="rId4" Type="http://schemas.openxmlformats.org/officeDocument/2006/relationships/hyperlink" Target="https://www.lri.fr/~paulin/LASER/course-notes.pdf" TargetMode="External"/><Relationship Id="rId9" Type="http://schemas.openxmlformats.org/officeDocument/2006/relationships/hyperlink" Target="http://certicrypt.gforge.inria.fr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4080" y="1790509"/>
            <a:ext cx="6638544" cy="2386584"/>
          </a:xfrm>
        </p:spPr>
        <p:txBody>
          <a:bodyPr/>
          <a:lstStyle/>
          <a:p>
            <a:r>
              <a:rPr lang="en-US" cap="none" dirty="0">
                <a:latin typeface="+mj-lt"/>
              </a:rPr>
              <a:t>Using the Coq Proof Assistant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89656B-2455-AF47-88A7-433F5FEF2EEF}"/>
              </a:ext>
            </a:extLst>
          </p:cNvPr>
          <p:cNvSpPr txBox="1"/>
          <p:nvPr/>
        </p:nvSpPr>
        <p:spPr>
          <a:xfrm>
            <a:off x="644080" y="4177093"/>
            <a:ext cx="380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Updated: May 7, 2019</a:t>
            </a: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9437FF"/>
                </a:solidFill>
              </a:rPr>
              <a:t>Require </a:t>
            </a:r>
            <a:endParaRPr lang="en-US" dirty="0">
              <a:solidFill>
                <a:srgbClr val="666666"/>
              </a:solidFill>
            </a:endParaRPr>
          </a:p>
          <a:p>
            <a:r>
              <a:rPr lang="en-US" dirty="0">
                <a:solidFill>
                  <a:srgbClr val="9437FF"/>
                </a:solidFill>
              </a:rPr>
              <a:t>Require Import </a:t>
            </a:r>
          </a:p>
          <a:p>
            <a:r>
              <a:rPr lang="en-US" dirty="0" err="1">
                <a:solidFill>
                  <a:srgbClr val="9437FF"/>
                </a:solidFill>
              </a:rPr>
              <a:t>LoadPath</a:t>
            </a:r>
            <a:endParaRPr lang="en-US" dirty="0">
              <a:solidFill>
                <a:srgbClr val="9437FF"/>
              </a:solidFill>
            </a:endParaRPr>
          </a:p>
          <a:p>
            <a:r>
              <a:rPr lang="en-US" dirty="0">
                <a:solidFill>
                  <a:srgbClr val="9437FF"/>
                </a:solidFill>
              </a:rPr>
              <a:t>Load</a:t>
            </a:r>
          </a:p>
          <a:p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Libraries and Loading Files</a:t>
            </a:r>
          </a:p>
        </p:txBody>
      </p:sp>
    </p:spTree>
    <p:extLst>
      <p:ext uri="{BB962C8B-B14F-4D97-AF65-F5344CB8AC3E}">
        <p14:creationId xmlns:p14="http://schemas.microsoft.com/office/powerpoint/2010/main" val="1236887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4474972" cy="3732425"/>
          </a:xfrm>
        </p:spPr>
        <p:txBody>
          <a:bodyPr/>
          <a:lstStyle/>
          <a:p>
            <a:r>
              <a:rPr lang="en-US" dirty="0"/>
              <a:t>Logic</a:t>
            </a:r>
          </a:p>
          <a:p>
            <a:r>
              <a:rPr lang="en-US" dirty="0" err="1"/>
              <a:t>Arith</a:t>
            </a:r>
            <a:r>
              <a:rPr lang="en-US" dirty="0"/>
              <a:t>, </a:t>
            </a:r>
            <a:r>
              <a:rPr lang="en-US" dirty="0" err="1"/>
              <a:t>PArith</a:t>
            </a:r>
            <a:r>
              <a:rPr lang="en-US" dirty="0"/>
              <a:t>, </a:t>
            </a:r>
            <a:r>
              <a:rPr lang="en-US" dirty="0" err="1"/>
              <a:t>NArith</a:t>
            </a:r>
            <a:r>
              <a:rPr lang="en-US" dirty="0"/>
              <a:t>, </a:t>
            </a:r>
            <a:r>
              <a:rPr lang="en-US" dirty="0" err="1"/>
              <a:t>ZArith</a:t>
            </a:r>
            <a:endParaRPr lang="en-US" dirty="0"/>
          </a:p>
          <a:p>
            <a:r>
              <a:rPr lang="en-US" dirty="0"/>
              <a:t>Numbers, Bool, Reals, Strings</a:t>
            </a:r>
          </a:p>
          <a:p>
            <a:r>
              <a:rPr lang="en-US" dirty="0"/>
              <a:t>Lists, Sets, </a:t>
            </a:r>
            <a:r>
              <a:rPr lang="en-US" dirty="0" err="1"/>
              <a:t>FSets</a:t>
            </a:r>
            <a:endParaRPr lang="en-US" dirty="0"/>
          </a:p>
          <a:p>
            <a:r>
              <a:rPr lang="en-US" dirty="0"/>
              <a:t>Relations, Sorting, </a:t>
            </a:r>
            <a:r>
              <a:rPr lang="en-US" dirty="0" err="1"/>
              <a:t>Wellfounded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Libraries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643A04-A2DF-9640-A719-B231664C44DE}"/>
              </a:ext>
            </a:extLst>
          </p:cNvPr>
          <p:cNvSpPr/>
          <p:nvPr/>
        </p:nvSpPr>
        <p:spPr>
          <a:xfrm>
            <a:off x="5041900" y="2179930"/>
            <a:ext cx="5710428" cy="74930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Require Import </a:t>
            </a:r>
            <a:r>
              <a:rPr lang="en-US" sz="2000" spc="-50" dirty="0" err="1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Arith</a:t>
            </a:r>
            <a:r>
              <a:rPr lang="en-US" sz="2000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75C9FD-BD48-324B-97FE-C6C240CD273B}"/>
              </a:ext>
            </a:extLst>
          </p:cNvPr>
          <p:cNvSpPr/>
          <p:nvPr/>
        </p:nvSpPr>
        <p:spPr>
          <a:xfrm>
            <a:off x="5041900" y="3053596"/>
            <a:ext cx="5710428" cy="74930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Require </a:t>
            </a:r>
            <a:r>
              <a:rPr lang="en-US" sz="2000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Logic.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0E5406-371A-1540-8DE7-316F14CAA0F8}"/>
              </a:ext>
            </a:extLst>
          </p:cNvPr>
          <p:cNvSpPr/>
          <p:nvPr/>
        </p:nvSpPr>
        <p:spPr>
          <a:xfrm>
            <a:off x="5041900" y="3927262"/>
            <a:ext cx="5710428" cy="235373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z_syntax_plugin.cmxs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quote_plugin.cmxs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[Loading ML file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newring_plugin.cmxs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... done]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D93E38E-6515-6446-9E3C-C54EF5C85997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Require / Require Import</a:t>
            </a:r>
          </a:p>
        </p:txBody>
      </p:sp>
    </p:spTree>
    <p:extLst>
      <p:ext uri="{BB962C8B-B14F-4D97-AF65-F5344CB8AC3E}">
        <p14:creationId xmlns:p14="http://schemas.microsoft.com/office/powerpoint/2010/main" val="23053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245272" y="1872738"/>
            <a:ext cx="5989273" cy="157968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LoadPath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amypritc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/Documents/SP19/CSE715/COQ"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213D6A2-CA1B-D54A-B613-3F18B3DF235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Load / </a:t>
            </a:r>
            <a:r>
              <a:rPr lang="en-US" sz="4000" dirty="0" err="1"/>
              <a:t>LoadPath</a:t>
            </a:r>
            <a:endParaRPr lang="en-US" sz="4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EC17BB-A3BC-8F42-BF57-A8D3E7346A10}"/>
              </a:ext>
            </a:extLst>
          </p:cNvPr>
          <p:cNvSpPr/>
          <p:nvPr/>
        </p:nvSpPr>
        <p:spPr>
          <a:xfrm>
            <a:off x="6515138" y="1075174"/>
            <a:ext cx="4769162" cy="5667270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 Import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Arith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(n: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 O =&gt; 0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| S p =&gt; 1 + count p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count 1. Compute count 2.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count 3.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endParaRPr lang="en-US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Theorem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 err="1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pc="-50" dirty="0">
                <a:solidFill>
                  <a:srgbClr val="005BBB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 err="1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count n = n.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 </a:t>
            </a:r>
            <a:r>
              <a:rPr lang="en-US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 n'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'].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trivial. 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rewrite -&gt; </a:t>
            </a:r>
            <a:r>
              <a:rPr lang="en-US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’. 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trivial. 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91440" lvl="0" defTabSz="914400">
              <a:buClr>
                <a:srgbClr val="005BBB"/>
              </a:buClr>
              <a:buSzPct val="109000"/>
            </a:pPr>
            <a:r>
              <a:rPr lang="en-US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1A989-34E9-B742-B92D-67E295BD7C81}"/>
              </a:ext>
            </a:extLst>
          </p:cNvPr>
          <p:cNvSpPr txBox="1"/>
          <p:nvPr/>
        </p:nvSpPr>
        <p:spPr>
          <a:xfrm>
            <a:off x="3644900" y="502255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BBB"/>
                </a:solidFill>
              </a:rPr>
              <a:t>File contents:</a:t>
            </a:r>
          </a:p>
          <a:p>
            <a:r>
              <a:rPr lang="en-US" dirty="0" err="1">
                <a:solidFill>
                  <a:srgbClr val="005BBB"/>
                </a:solidFill>
              </a:rPr>
              <a:t>count_to_n.v</a:t>
            </a:r>
            <a:endParaRPr lang="en-US" dirty="0">
              <a:solidFill>
                <a:srgbClr val="005BBB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2E83F73-54AC-5843-82F0-76DCEFF89F4D}"/>
              </a:ext>
            </a:extLst>
          </p:cNvPr>
          <p:cNvSpPr/>
          <p:nvPr/>
        </p:nvSpPr>
        <p:spPr>
          <a:xfrm>
            <a:off x="3476730" y="4501662"/>
            <a:ext cx="2944167" cy="1688123"/>
          </a:xfrm>
          <a:prstGeom prst="rightArrow">
            <a:avLst>
              <a:gd name="adj1" fmla="val 50000"/>
              <a:gd name="adj2" fmla="val 6591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6558742" y="1860661"/>
            <a:ext cx="4675316" cy="4629922"/>
          </a:xfrm>
          <a:prstGeom prst="roundRect">
            <a:avLst>
              <a:gd name="adj" fmla="val 3194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 is recursively defined (decreasing on 1st argument)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1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3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245272" y="1872738"/>
            <a:ext cx="5989273" cy="157968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LoadPath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"/Users/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amypritc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/Documents/SP19/CSE715/COQ"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3C5AB4-AF75-1547-87E3-51DB23B4402E}"/>
              </a:ext>
            </a:extLst>
          </p:cNvPr>
          <p:cNvSpPr/>
          <p:nvPr/>
        </p:nvSpPr>
        <p:spPr>
          <a:xfrm>
            <a:off x="245272" y="3762098"/>
            <a:ext cx="5989273" cy="84539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count_to_n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213D6A2-CA1B-D54A-B613-3F18B3DF235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Load / </a:t>
            </a:r>
            <a:r>
              <a:rPr lang="en-US" sz="4000" dirty="0" err="1"/>
              <a:t>LoadPath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79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rgbClr val="005BBB"/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6471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/>
              <a:t>SearchAbout</a:t>
            </a:r>
            <a:r>
              <a:rPr lang="en-US" dirty="0"/>
              <a:t> / Search</a:t>
            </a:r>
          </a:p>
          <a:p>
            <a:r>
              <a:rPr lang="en-US" dirty="0"/>
              <a:t>Check</a:t>
            </a:r>
          </a:p>
          <a:p>
            <a:r>
              <a:rPr lang="en-US" dirty="0"/>
              <a:t>Print</a:t>
            </a:r>
          </a:p>
          <a:p>
            <a:r>
              <a:rPr lang="en-US" dirty="0"/>
              <a:t>About</a:t>
            </a:r>
          </a:p>
          <a:p>
            <a:r>
              <a:rPr lang="en-US" dirty="0"/>
              <a:t>Locate</a:t>
            </a:r>
          </a:p>
          <a:p>
            <a:r>
              <a:rPr lang="en-US" dirty="0"/>
              <a:t>Print Assumptions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20291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 err="1"/>
              <a:t>SearchAbout</a:t>
            </a:r>
            <a:r>
              <a:rPr lang="en-US" sz="4000" dirty="0"/>
              <a:t> / Search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4695825" y="1543049"/>
            <a:ext cx="6581774" cy="4772025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plus_O_n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 + n = 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plus_n_O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+ 0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plus_n_Sm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 (n + m) = n + S m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plus_Sn_m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 n + m = S (n + m)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mult_n_Sm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* m + n = n * S m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f_equal2_plus: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x1 y1 x2 y2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x1 = y1 -&gt; x2 = y2 -&gt; x1 + x2 = y1 + y2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nat_rect_plus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 m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(A : Type) (f : A -&gt; A) (x : A),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 x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(n + m) =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(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nat_rect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A) x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m) (fun _ : </a:t>
            </a:r>
            <a:r>
              <a:rPr lang="en-US" sz="16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16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f) 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47" y="15430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SearchAbout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48" y="27569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plus 0.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EBD93E-1513-F940-ADFB-A6033EC3267E}"/>
              </a:ext>
            </a:extLst>
          </p:cNvPr>
          <p:cNvSpPr/>
          <p:nvPr/>
        </p:nvSpPr>
        <p:spPr>
          <a:xfrm>
            <a:off x="4695825" y="2727849"/>
            <a:ext cx="6581774" cy="85302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plus_O_n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0 + n = 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plus_n_O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+ 0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C6C721-950E-A642-BA04-E75835C661B1}"/>
              </a:ext>
            </a:extLst>
          </p:cNvPr>
          <p:cNvSpPr/>
          <p:nvPr/>
        </p:nvSpPr>
        <p:spPr>
          <a:xfrm>
            <a:off x="476246" y="3970849"/>
            <a:ext cx="3848099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(~ _ &lt;-&gt; _ ).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5EF93D-35E5-C340-9BBF-0D103266238B}"/>
              </a:ext>
            </a:extLst>
          </p:cNvPr>
          <p:cNvSpPr/>
          <p:nvPr/>
        </p:nvSpPr>
        <p:spPr>
          <a:xfrm>
            <a:off x="4695825" y="3965549"/>
            <a:ext cx="6581774" cy="167217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neg_false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: Prop, ~ A &lt;-&gt; (A &lt;-&gt; False)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not_iff_compat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 B : Prop, A &lt;-&gt; B -&gt; ~ A &lt;-&gt; ~ B</a:t>
            </a:r>
          </a:p>
        </p:txBody>
      </p:sp>
    </p:spTree>
    <p:extLst>
      <p:ext uri="{BB962C8B-B14F-4D97-AF65-F5344CB8AC3E}">
        <p14:creationId xmlns:p14="http://schemas.microsoft.com/office/powerpoint/2010/main" val="23937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Check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096000" y="1695699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0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51" y="1695699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50" y="4116101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256E609-6692-DC45-B391-D0CA13F77F8B}"/>
              </a:ext>
            </a:extLst>
          </p:cNvPr>
          <p:cNvSpPr/>
          <p:nvPr/>
        </p:nvSpPr>
        <p:spPr>
          <a:xfrm>
            <a:off x="6096000" y="4116101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-&gt;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AC2F18-3443-5140-900C-46BF7B365744}"/>
              </a:ext>
            </a:extLst>
          </p:cNvPr>
          <p:cNvSpPr/>
          <p:nvPr/>
        </p:nvSpPr>
        <p:spPr>
          <a:xfrm>
            <a:off x="6096000" y="2905900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Set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0D1811-A147-2344-BABA-B8F6BA203A69}"/>
              </a:ext>
            </a:extLst>
          </p:cNvPr>
          <p:cNvSpPr/>
          <p:nvPr/>
        </p:nvSpPr>
        <p:spPr>
          <a:xfrm>
            <a:off x="476251" y="2905900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nat.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D05050-A402-564F-AC37-3EF6C1C29AA5}"/>
              </a:ext>
            </a:extLst>
          </p:cNvPr>
          <p:cNvSpPr/>
          <p:nvPr/>
        </p:nvSpPr>
        <p:spPr>
          <a:xfrm>
            <a:off x="476250" y="5326302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 2 3.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202785-ED45-6843-B987-F54002FF6B77}"/>
              </a:ext>
            </a:extLst>
          </p:cNvPr>
          <p:cNvSpPr/>
          <p:nvPr/>
        </p:nvSpPr>
        <p:spPr>
          <a:xfrm>
            <a:off x="6096000" y="5326302"/>
            <a:ext cx="4752974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 + 3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7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Print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096000" y="2469486"/>
            <a:ext cx="4752974" cy="375232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Loaded and imported library files: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Coq.Init.Notations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Coq.Init.Logic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Coq.Init.Logic_Type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Coq.Init.Datatypes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Coq.Init.Specif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Coq.Init.Wf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Coq.Init.Tactics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Coq.Init.Tauto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Coq.Init.Prelude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Loaded and not imported library files: 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Coq.Init.Nat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676276" y="2469486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Libraries.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A74893-2902-0244-9CF9-78BE146F0411}"/>
              </a:ext>
            </a:extLst>
          </p:cNvPr>
          <p:cNvSpPr/>
          <p:nvPr/>
        </p:nvSpPr>
        <p:spPr>
          <a:xfrm>
            <a:off x="676275" y="1356525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D7C283-82F6-CA46-9F0A-88932AB6D102}"/>
              </a:ext>
            </a:extLst>
          </p:cNvPr>
          <p:cNvSpPr/>
          <p:nvPr/>
        </p:nvSpPr>
        <p:spPr>
          <a:xfrm>
            <a:off x="6096000" y="1356524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14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plus := </a:t>
            </a:r>
            <a:r>
              <a:rPr lang="en-US" sz="14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14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1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About / Locate / Print Assumptions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5885564" y="1496321"/>
            <a:ext cx="4752974" cy="1147502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plus :=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Nat.add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Expands to: Notation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Coq.Init.Peano.plus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66726" y="1496321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About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plus.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1EE646-38A5-A249-B95E-95CB061EB8F8}"/>
              </a:ext>
            </a:extLst>
          </p:cNvPr>
          <p:cNvSpPr/>
          <p:nvPr/>
        </p:nvSpPr>
        <p:spPr>
          <a:xfrm>
            <a:off x="466726" y="3205921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Locate plus.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2ED0A55-A2C4-F94E-88C9-589345CD4E41}"/>
              </a:ext>
            </a:extLst>
          </p:cNvPr>
          <p:cNvSpPr/>
          <p:nvPr/>
        </p:nvSpPr>
        <p:spPr>
          <a:xfrm>
            <a:off x="5818889" y="3196645"/>
            <a:ext cx="4752974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Coq.Init.Peano.plus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A4C3C1-A98E-D14C-B486-A4D6A17CB2D3}"/>
              </a:ext>
            </a:extLst>
          </p:cNvPr>
          <p:cNvSpPr/>
          <p:nvPr/>
        </p:nvSpPr>
        <p:spPr>
          <a:xfrm>
            <a:off x="466725" y="4915522"/>
            <a:ext cx="4752975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Assumptions plus.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4FE919-4315-5546-8420-DDEA41001665}"/>
              </a:ext>
            </a:extLst>
          </p:cNvPr>
          <p:cNvSpPr/>
          <p:nvPr/>
        </p:nvSpPr>
        <p:spPr>
          <a:xfrm>
            <a:off x="5886450" y="4915521"/>
            <a:ext cx="4972050" cy="67205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Closed under the global context</a:t>
            </a:r>
          </a:p>
        </p:txBody>
      </p:sp>
    </p:spTree>
    <p:extLst>
      <p:ext uri="{BB962C8B-B14F-4D97-AF65-F5344CB8AC3E}">
        <p14:creationId xmlns:p14="http://schemas.microsoft.com/office/powerpoint/2010/main" val="2234511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5BBB"/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71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rgbClr val="005BBB"/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40886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66666"/>
                </a:solidFill>
              </a:rPr>
              <a:t>Definition</a:t>
            </a:r>
          </a:p>
          <a:p>
            <a:r>
              <a:rPr lang="en-US" dirty="0">
                <a:solidFill>
                  <a:srgbClr val="666666"/>
                </a:solidFill>
              </a:rPr>
              <a:t>Inductive</a:t>
            </a:r>
          </a:p>
          <a:p>
            <a:r>
              <a:rPr lang="en-US" dirty="0">
                <a:solidFill>
                  <a:srgbClr val="666666"/>
                </a:solidFill>
              </a:rPr>
              <a:t>Notation</a:t>
            </a:r>
          </a:p>
          <a:p>
            <a:r>
              <a:rPr lang="en-US" dirty="0">
                <a:solidFill>
                  <a:srgbClr val="666666"/>
                </a:solidFill>
              </a:rPr>
              <a:t>Fixpoint</a:t>
            </a:r>
          </a:p>
          <a:p>
            <a:r>
              <a:rPr lang="en-US" dirty="0">
                <a:solidFill>
                  <a:srgbClr val="666666"/>
                </a:solidFill>
              </a:rPr>
              <a:t>Compute / Comments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 Coq</a:t>
            </a:r>
          </a:p>
        </p:txBody>
      </p:sp>
    </p:spTree>
    <p:extLst>
      <p:ext uri="{BB962C8B-B14F-4D97-AF65-F5344CB8AC3E}">
        <p14:creationId xmlns:p14="http://schemas.microsoft.com/office/powerpoint/2010/main" val="360377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Days of the Week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8" y="2075635"/>
            <a:ext cx="4585331" cy="4211517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day.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5984959" y="2075635"/>
            <a:ext cx="4381331" cy="235373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day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day_rect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day_ind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day_rec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Inductive Example 1</a:t>
            </a:r>
          </a:p>
        </p:txBody>
      </p:sp>
    </p:spTree>
    <p:extLst>
      <p:ext uri="{BB962C8B-B14F-4D97-AF65-F5344CB8AC3E}">
        <p14:creationId xmlns:p14="http://schemas.microsoft.com/office/powerpoint/2010/main" val="2887851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Function: Return Next Weekday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386588" y="2036884"/>
            <a:ext cx="6862110" cy="4624423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d:day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): day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match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wednesday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thursday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sunday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Monday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7431578" y="2036884"/>
            <a:ext cx="4381331" cy="71608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D7CCCEF-75D3-B84F-82A2-727A9DDCC34B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Definition Example 1</a:t>
            </a:r>
          </a:p>
        </p:txBody>
      </p:sp>
    </p:spTree>
    <p:extLst>
      <p:ext uri="{BB962C8B-B14F-4D97-AF65-F5344CB8AC3E}">
        <p14:creationId xmlns:p14="http://schemas.microsoft.com/office/powerpoint/2010/main" val="2683957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Function: Add Two to a Number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429377" y="2170351"/>
            <a:ext cx="4381331" cy="7455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plus2 is defined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Definition Example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40251C-7D79-2D45-A66C-2B8B5F70298F}"/>
              </a:ext>
            </a:extLst>
          </p:cNvPr>
          <p:cNvSpPr/>
          <p:nvPr/>
        </p:nvSpPr>
        <p:spPr>
          <a:xfrm>
            <a:off x="500253" y="2170350"/>
            <a:ext cx="5262372" cy="21643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_ =&gt; S (S n)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410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153433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nil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cons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l:natlist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527884" y="2034127"/>
            <a:ext cx="4381331" cy="183914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natlist_rect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natlist_ind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natlist_rec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CFD62C9-2B3C-8447-ABDF-9BB26A3BDA3E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Inductive Example 2</a:t>
            </a:r>
          </a:p>
        </p:txBody>
      </p:sp>
    </p:spTree>
    <p:extLst>
      <p:ext uri="{BB962C8B-B14F-4D97-AF65-F5344CB8AC3E}">
        <p14:creationId xmlns:p14="http://schemas.microsoft.com/office/powerpoint/2010/main" val="43588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Datatype: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153433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Inductive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>
                <a:solidFill>
                  <a:schemeClr val="accent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Type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nil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| cons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l:natlist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604084" y="4058430"/>
            <a:ext cx="4381331" cy="680554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 notation at level 0.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F362006-1A5F-1748-AE5F-400629DE540F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Notation Example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C4B176-4234-294F-BDE9-DDC6DC0ED073}"/>
              </a:ext>
            </a:extLst>
          </p:cNvPr>
          <p:cNvSpPr/>
          <p:nvPr/>
        </p:nvSpPr>
        <p:spPr>
          <a:xfrm>
            <a:off x="569467" y="4058430"/>
            <a:ext cx="5415490" cy="68055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“[]”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nil.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9F1CCA-1B3C-E740-B0D7-DA3AD0EC09B3}"/>
              </a:ext>
            </a:extLst>
          </p:cNvPr>
          <p:cNvSpPr/>
          <p:nvPr/>
        </p:nvSpPr>
        <p:spPr>
          <a:xfrm>
            <a:off x="569467" y="5231600"/>
            <a:ext cx="5415491" cy="68055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Notation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“x :: </a:t>
            </a:r>
            <a:r>
              <a:rPr lang="en-US" sz="2000" spc="-50" dirty="0" err="1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xs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(cons x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4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286123"/>
            <a:ext cx="8966662" cy="964276"/>
          </a:xfrm>
        </p:spPr>
        <p:txBody>
          <a:bodyPr/>
          <a:lstStyle/>
          <a:p>
            <a:r>
              <a:rPr lang="en-US" dirty="0"/>
              <a:t>Search over list of numbers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7A1FD0-E1E5-1043-8CD4-47BCA9ACBF95}"/>
              </a:ext>
            </a:extLst>
          </p:cNvPr>
          <p:cNvSpPr/>
          <p:nvPr/>
        </p:nvSpPr>
        <p:spPr>
          <a:xfrm>
            <a:off x="569467" y="2031476"/>
            <a:ext cx="5415490" cy="4007374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2000" spc="-50" dirty="0">
              <a:solidFill>
                <a:schemeClr val="accent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(l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natlist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(n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bool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l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[ ] =&gt; false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=&gt;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(n =?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true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search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481DF1-4776-7C4F-8A6E-493707B9F2A3}"/>
              </a:ext>
            </a:extLst>
          </p:cNvPr>
          <p:cNvSpPr/>
          <p:nvPr/>
        </p:nvSpPr>
        <p:spPr>
          <a:xfrm>
            <a:off x="6527884" y="2034127"/>
            <a:ext cx="4381331" cy="183914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search is recursively defined (decreasing on 1st argument)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CFD62C9-2B3C-8447-ABDF-9BB26A3BDA3E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Fixpoint Example 2</a:t>
            </a:r>
          </a:p>
        </p:txBody>
      </p:sp>
    </p:spTree>
    <p:extLst>
      <p:ext uri="{BB962C8B-B14F-4D97-AF65-F5344CB8AC3E}">
        <p14:creationId xmlns:p14="http://schemas.microsoft.com/office/powerpoint/2010/main" val="181428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Compute / Comments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476248" y="1563950"/>
            <a:ext cx="6056631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2 + 4.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3D855C-1664-164F-B372-235C886495D1}"/>
              </a:ext>
            </a:extLst>
          </p:cNvPr>
          <p:cNvSpPr/>
          <p:nvPr/>
        </p:nvSpPr>
        <p:spPr>
          <a:xfrm>
            <a:off x="476248" y="2988201"/>
            <a:ext cx="6056632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friday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A48FCF-59C7-CA48-9F4F-3A16C71E25E6}"/>
              </a:ext>
            </a:extLst>
          </p:cNvPr>
          <p:cNvSpPr/>
          <p:nvPr/>
        </p:nvSpPr>
        <p:spPr>
          <a:xfrm>
            <a:off x="7559040" y="1563950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= 6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3201BF-FB09-8641-90E4-054295526864}"/>
              </a:ext>
            </a:extLst>
          </p:cNvPr>
          <p:cNvSpPr/>
          <p:nvPr/>
        </p:nvSpPr>
        <p:spPr>
          <a:xfrm>
            <a:off x="7559040" y="2988201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monday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: day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56044B-E5D7-CD42-BFE9-3B665A65BB44}"/>
              </a:ext>
            </a:extLst>
          </p:cNvPr>
          <p:cNvSpPr/>
          <p:nvPr/>
        </p:nvSpPr>
        <p:spPr>
          <a:xfrm>
            <a:off x="476248" y="4417201"/>
            <a:ext cx="6056632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Compute search (1 :: 2 :: 3 :: []) 4.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14929FC-FF65-ED4A-A761-D9FC935F0B55}"/>
              </a:ext>
            </a:extLst>
          </p:cNvPr>
          <p:cNvSpPr/>
          <p:nvPr/>
        </p:nvSpPr>
        <p:spPr>
          <a:xfrm>
            <a:off x="7559040" y="4414827"/>
            <a:ext cx="2377440" cy="8951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= 144</a:t>
            </a:r>
          </a:p>
          <a:p>
            <a:pPr marL="50800" lvl="0" defTabSz="914400">
              <a:spcBef>
                <a:spcPts val="4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9A000C-1B84-4A40-A006-8994FA36EF25}"/>
              </a:ext>
            </a:extLst>
          </p:cNvPr>
          <p:cNvSpPr/>
          <p:nvPr/>
        </p:nvSpPr>
        <p:spPr>
          <a:xfrm>
            <a:off x="476248" y="5846201"/>
            <a:ext cx="6056631" cy="67205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(* This is a comment *)</a:t>
            </a:r>
          </a:p>
        </p:txBody>
      </p:sp>
    </p:spTree>
    <p:extLst>
      <p:ext uri="{BB962C8B-B14F-4D97-AF65-F5344CB8AC3E}">
        <p14:creationId xmlns:p14="http://schemas.microsoft.com/office/powerpoint/2010/main" val="20689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rgbClr val="005BBB"/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421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ownloadingCoq.mov">
            <a:hlinkClick r:id="" action="ppaction://media"/>
            <a:extLst>
              <a:ext uri="{FF2B5EF4-FFF2-40B4-BE49-F238E27FC236}">
                <a16:creationId xmlns:a16="http://schemas.microsoft.com/office/drawing/2014/main" id="{8CD54A55-AEF0-6148-8958-6507CA9BC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2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6"/>
    </mc:Choice>
    <mc:Fallback xmlns="">
      <p:transition spd="slow" advTm="4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" objId="5"/>
        <p14:stopEvt time="43738" objId="5"/>
      </p14:showEvt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Assertions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Theorem, Lemma, Corollary, Proposition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Fact, Goal, Example, Remark</a:t>
            </a:r>
          </a:p>
          <a:p>
            <a:r>
              <a:rPr lang="en-US" dirty="0"/>
              <a:t>Proof Environment</a:t>
            </a:r>
            <a:endParaRPr lang="en-US" dirty="0">
              <a:solidFill>
                <a:srgbClr val="9437FF"/>
              </a:solidFill>
            </a:endParaRP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Proof.</a:t>
            </a:r>
          </a:p>
          <a:p>
            <a:pPr marL="800089" lvl="1" indent="-342900">
              <a:buFontTx/>
              <a:buChar char="-"/>
            </a:pPr>
            <a:r>
              <a:rPr lang="en-US" dirty="0" err="1">
                <a:solidFill>
                  <a:srgbClr val="666666"/>
                </a:solidFill>
              </a:rPr>
              <a:t>Qed</a:t>
            </a:r>
            <a:r>
              <a:rPr lang="en-US" dirty="0">
                <a:solidFill>
                  <a:srgbClr val="666666"/>
                </a:solidFill>
              </a:rPr>
              <a:t>.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Admitted. 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Abort.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 and Proofs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BB16FC-AECB-F540-BB95-3752EFD1A313}"/>
              </a:ext>
            </a:extLst>
          </p:cNvPr>
          <p:cNvSpPr/>
          <p:nvPr/>
        </p:nvSpPr>
        <p:spPr>
          <a:xfrm>
            <a:off x="6497197" y="2734199"/>
            <a:ext cx="4585331" cy="219775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Theorem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my_theorem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C7295A5-1804-2744-8C42-EB8A19506469}"/>
              </a:ext>
            </a:extLst>
          </p:cNvPr>
          <p:cNvSpPr txBox="1">
            <a:spLocks/>
          </p:cNvSpPr>
          <p:nvPr/>
        </p:nvSpPr>
        <p:spPr>
          <a:xfrm>
            <a:off x="6497197" y="2185166"/>
            <a:ext cx="4381331" cy="549033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buFont typeface="Arial" charset="0"/>
              <a:buNone/>
            </a:pPr>
            <a:r>
              <a:rPr lang="en-US" dirty="0"/>
              <a:t>Theorem Template: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D6113-8075-634F-8E55-02E9E6D09AC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5610352" cy="3732425"/>
          </a:xfrm>
        </p:spPr>
        <p:txBody>
          <a:bodyPr/>
          <a:lstStyle/>
          <a:p>
            <a:r>
              <a:rPr lang="en-US" dirty="0" err="1">
                <a:solidFill>
                  <a:srgbClr val="666666"/>
                </a:solidFill>
              </a:rPr>
              <a:t>simpl</a:t>
            </a:r>
            <a:endParaRPr lang="en-US" dirty="0">
              <a:solidFill>
                <a:srgbClr val="666666"/>
              </a:solidFill>
            </a:endParaRPr>
          </a:p>
          <a:p>
            <a:r>
              <a:rPr lang="en-US" dirty="0">
                <a:solidFill>
                  <a:srgbClr val="666666"/>
                </a:solidFill>
              </a:rPr>
              <a:t>reflexivity</a:t>
            </a:r>
          </a:p>
          <a:p>
            <a:r>
              <a:rPr lang="en-US" dirty="0">
                <a:solidFill>
                  <a:srgbClr val="666666"/>
                </a:solidFill>
              </a:rPr>
              <a:t>trivial</a:t>
            </a:r>
          </a:p>
          <a:p>
            <a:r>
              <a:rPr lang="en-US" dirty="0">
                <a:solidFill>
                  <a:srgbClr val="666666"/>
                </a:solidFill>
              </a:rPr>
              <a:t>auto</a:t>
            </a:r>
          </a:p>
          <a:p>
            <a:r>
              <a:rPr lang="en-US" dirty="0">
                <a:solidFill>
                  <a:srgbClr val="666666"/>
                </a:solidFill>
              </a:rPr>
              <a:t>ring</a:t>
            </a:r>
          </a:p>
          <a:p>
            <a:r>
              <a:rPr lang="en-US" dirty="0">
                <a:solidFill>
                  <a:srgbClr val="666666"/>
                </a:solidFill>
              </a:rPr>
              <a:t>discriminate</a:t>
            </a:r>
          </a:p>
          <a:p>
            <a:r>
              <a:rPr lang="en-US" dirty="0">
                <a:solidFill>
                  <a:srgbClr val="666666"/>
                </a:solidFill>
              </a:rPr>
              <a:t>assumption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Tactics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64C15A-FA7D-C54C-BB8F-6F873C4001F7}"/>
              </a:ext>
            </a:extLst>
          </p:cNvPr>
          <p:cNvSpPr txBox="1">
            <a:spLocks/>
          </p:cNvSpPr>
          <p:nvPr/>
        </p:nvSpPr>
        <p:spPr>
          <a:xfrm>
            <a:off x="6096000" y="2185166"/>
            <a:ext cx="5610352" cy="3732425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666666"/>
                </a:solidFill>
              </a:rPr>
              <a:t>intros</a:t>
            </a:r>
          </a:p>
          <a:p>
            <a:r>
              <a:rPr lang="en-US" dirty="0">
                <a:solidFill>
                  <a:srgbClr val="666666"/>
                </a:solidFill>
              </a:rPr>
              <a:t>contradiction</a:t>
            </a:r>
          </a:p>
          <a:p>
            <a:r>
              <a:rPr lang="en-US" dirty="0">
                <a:solidFill>
                  <a:srgbClr val="666666"/>
                </a:solidFill>
              </a:rPr>
              <a:t>induction</a:t>
            </a:r>
          </a:p>
          <a:p>
            <a:r>
              <a:rPr lang="en-US" dirty="0">
                <a:solidFill>
                  <a:srgbClr val="666666"/>
                </a:solidFill>
              </a:rPr>
              <a:t>functional induction</a:t>
            </a:r>
          </a:p>
          <a:p>
            <a:r>
              <a:rPr lang="en-US" dirty="0">
                <a:solidFill>
                  <a:srgbClr val="666666"/>
                </a:solidFill>
              </a:rPr>
              <a:t>destruct </a:t>
            </a:r>
          </a:p>
          <a:p>
            <a:r>
              <a:rPr lang="en-US" dirty="0">
                <a:solidFill>
                  <a:srgbClr val="666666"/>
                </a:solidFill>
              </a:rPr>
              <a:t>rewrite </a:t>
            </a:r>
          </a:p>
          <a:p>
            <a:r>
              <a:rPr lang="en-US" dirty="0">
                <a:solidFill>
                  <a:srgbClr val="666666"/>
                </a:solidFill>
              </a:rPr>
              <a:t>apply</a:t>
            </a:r>
          </a:p>
          <a:p>
            <a:endParaRPr lang="en-US" dirty="0">
              <a:solidFill>
                <a:srgbClr val="666666"/>
              </a:solidFill>
            </a:endParaRPr>
          </a:p>
          <a:p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44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EAC312-A07A-0B42-9D0D-72C98DC64F38}"/>
              </a:ext>
            </a:extLst>
          </p:cNvPr>
          <p:cNvSpPr/>
          <p:nvPr/>
        </p:nvSpPr>
        <p:spPr>
          <a:xfrm>
            <a:off x="6982690" y="1850813"/>
            <a:ext cx="4871259" cy="21293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D3CA10-7E9A-C14B-BD59-DD27D84465A9}"/>
              </a:ext>
            </a:extLst>
          </p:cNvPr>
          <p:cNvSpPr/>
          <p:nvPr/>
        </p:nvSpPr>
        <p:spPr>
          <a:xfrm>
            <a:off x="6982688" y="4069635"/>
            <a:ext cx="4871259" cy="157919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419838" y="1850813"/>
            <a:ext cx="6130590" cy="152439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B5ADCAA-08FC-CD49-BFF1-A156E5B91DF6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Assertion Example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E03F21-C3E4-0848-A94A-CD2F1A1A5B1B}"/>
              </a:ext>
            </a:extLst>
          </p:cNvPr>
          <p:cNvSpPr/>
          <p:nvPr/>
        </p:nvSpPr>
        <p:spPr>
          <a:xfrm>
            <a:off x="419838" y="4069635"/>
            <a:ext cx="6130591" cy="106048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374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FA9173-29CB-8940-8D93-6E83DAD9CFDB}"/>
              </a:ext>
            </a:extLst>
          </p:cNvPr>
          <p:cNvSpPr/>
          <p:nvPr/>
        </p:nvSpPr>
        <p:spPr>
          <a:xfrm>
            <a:off x="419838" y="1850813"/>
            <a:ext cx="6130590" cy="1524399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saturday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=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tuesday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0B642E-4681-0547-952B-AABDA00201AF}"/>
              </a:ext>
            </a:extLst>
          </p:cNvPr>
          <p:cNvSpPr/>
          <p:nvPr/>
        </p:nvSpPr>
        <p:spPr>
          <a:xfrm>
            <a:off x="6982686" y="4083018"/>
            <a:ext cx="4871259" cy="95854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447E1-B56B-3E48-AE68-73C2DF91B846}"/>
              </a:ext>
            </a:extLst>
          </p:cNvPr>
          <p:cNvSpPr/>
          <p:nvPr/>
        </p:nvSpPr>
        <p:spPr>
          <a:xfrm>
            <a:off x="6982686" y="4085857"/>
            <a:ext cx="4871259" cy="97192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test_next_weekday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B5ADCAA-08FC-CD49-BFF1-A156E5B91DF6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Assertion Example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CFF5B5-2E0E-2F42-82B8-7DDC5777B25C}"/>
              </a:ext>
            </a:extLst>
          </p:cNvPr>
          <p:cNvSpPr/>
          <p:nvPr/>
        </p:nvSpPr>
        <p:spPr>
          <a:xfrm>
            <a:off x="496037" y="4083018"/>
            <a:ext cx="6130591" cy="1838699"/>
          </a:xfrm>
          <a:prstGeom prst="roundRect">
            <a:avLst>
              <a:gd name="adj" fmla="val 3102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Reflexivity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51869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+ 2 =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518699"/>
            <a:ext cx="5791200" cy="9705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two_plus_two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 + 2 = 4.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B5C3D6-CB03-3C42-B322-D6A779DD36F4}"/>
              </a:ext>
            </a:extLst>
          </p:cNvPr>
          <p:cNvSpPr/>
          <p:nvPr/>
        </p:nvSpPr>
        <p:spPr>
          <a:xfrm>
            <a:off x="185928" y="1518699"/>
            <a:ext cx="5791200" cy="2697701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two_plus_two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2 + 2 = 4.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6193028" y="151869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6193028" y="229234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two_add_two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</p:spTree>
    <p:extLst>
      <p:ext uri="{BB962C8B-B14F-4D97-AF65-F5344CB8AC3E}">
        <p14:creationId xmlns:p14="http://schemas.microsoft.com/office/powerpoint/2010/main" val="30135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51869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n = n -&gt; n &lt;= 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518699"/>
            <a:ext cx="5791200" cy="9705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5414556-CD57-1F45-8280-CE5C964C704E}"/>
              </a:ext>
            </a:extLst>
          </p:cNvPr>
          <p:cNvSpPr/>
          <p:nvPr/>
        </p:nvSpPr>
        <p:spPr>
          <a:xfrm>
            <a:off x="185928" y="1518699"/>
            <a:ext cx="5791200" cy="2237875"/>
          </a:xfrm>
          <a:prstGeom prst="roundRect">
            <a:avLst>
              <a:gd name="adj" fmla="val 1793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510999-9265-9D40-832C-0C048E2F0D70}"/>
              </a:ext>
            </a:extLst>
          </p:cNvPr>
          <p:cNvSpPr/>
          <p:nvPr/>
        </p:nvSpPr>
        <p:spPr>
          <a:xfrm>
            <a:off x="6180328" y="1518699"/>
            <a:ext cx="5791200" cy="222249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n =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&lt;= n</a:t>
            </a:r>
          </a:p>
        </p:txBody>
      </p:sp>
    </p:spTree>
    <p:extLst>
      <p:ext uri="{BB962C8B-B14F-4D97-AF65-F5344CB8AC3E}">
        <p14:creationId xmlns:p14="http://schemas.microsoft.com/office/powerpoint/2010/main" val="12107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0D44A7-CC4B-804A-853F-4CF30E9EF945}"/>
              </a:ext>
            </a:extLst>
          </p:cNvPr>
          <p:cNvSpPr/>
          <p:nvPr/>
        </p:nvSpPr>
        <p:spPr>
          <a:xfrm>
            <a:off x="185928" y="1518699"/>
            <a:ext cx="5791200" cy="2670146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5BCC01-D322-0F4B-AD8E-CA27DC6BB922}"/>
              </a:ext>
            </a:extLst>
          </p:cNvPr>
          <p:cNvSpPr/>
          <p:nvPr/>
        </p:nvSpPr>
        <p:spPr>
          <a:xfrm>
            <a:off x="6193028" y="1518699"/>
            <a:ext cx="5791200" cy="267014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0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&lt;=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AEDAA79-E075-844F-8647-8D7A841D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CCC64F7-D4C9-A649-8837-32C87C7AAD2E}"/>
              </a:ext>
            </a:extLst>
          </p:cNvPr>
          <p:cNvSpPr/>
          <p:nvPr/>
        </p:nvSpPr>
        <p:spPr>
          <a:xfrm>
            <a:off x="185928" y="1518698"/>
            <a:ext cx="5791200" cy="31041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reflexivity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02B640E-8227-0840-ACEF-4158466A92C1}"/>
              </a:ext>
            </a:extLst>
          </p:cNvPr>
          <p:cNvSpPr/>
          <p:nvPr/>
        </p:nvSpPr>
        <p:spPr>
          <a:xfrm>
            <a:off x="6193028" y="1529299"/>
            <a:ext cx="5791200" cy="18214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0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 &lt;= 0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09C673-4341-D745-98BC-6E0526976165}"/>
              </a:ext>
            </a:extLst>
          </p:cNvPr>
          <p:cNvSpPr/>
          <p:nvPr/>
        </p:nvSpPr>
        <p:spPr>
          <a:xfrm>
            <a:off x="6193028" y="3579218"/>
            <a:ext cx="5791200" cy="20574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</p:spTree>
    <p:extLst>
      <p:ext uri="{BB962C8B-B14F-4D97-AF65-F5344CB8AC3E}">
        <p14:creationId xmlns:p14="http://schemas.microsoft.com/office/powerpoint/2010/main" val="31506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1" animBg="1"/>
      <p:bldP spid="21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0D44A7-CC4B-804A-853F-4CF30E9EF945}"/>
              </a:ext>
            </a:extLst>
          </p:cNvPr>
          <p:cNvSpPr/>
          <p:nvPr/>
        </p:nvSpPr>
        <p:spPr>
          <a:xfrm>
            <a:off x="185928" y="1518698"/>
            <a:ext cx="5791200" cy="35740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FAEDAA79-E075-844F-8647-8D7A841D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Induction Example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8894C1-D308-3544-B5FF-530B52C8047D}"/>
              </a:ext>
            </a:extLst>
          </p:cNvPr>
          <p:cNvSpPr/>
          <p:nvPr/>
        </p:nvSpPr>
        <p:spPr>
          <a:xfrm>
            <a:off x="185928" y="1518698"/>
            <a:ext cx="5791200" cy="4018502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n = n -&gt; n &lt;=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 H.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 n.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393700" lvl="0" indent="-342900" defTabSz="914400">
              <a:spcBef>
                <a:spcPts val="1000"/>
              </a:spcBef>
              <a:buClr>
                <a:srgbClr val="005BBB"/>
              </a:buClr>
              <a:buSzPct val="109000"/>
              <a:buFontTx/>
              <a:buChar char="-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679AEC-AB5A-F84B-8900-78E646246A98}"/>
              </a:ext>
            </a:extLst>
          </p:cNvPr>
          <p:cNvSpPr/>
          <p:nvPr/>
        </p:nvSpPr>
        <p:spPr>
          <a:xfrm>
            <a:off x="6193028" y="1518698"/>
            <a:ext cx="5791200" cy="25473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 : S n = S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IHn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 n = n -&gt; n &lt;= n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n &lt;= S 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02B04-BE49-B545-8E44-93EA87B59033}"/>
              </a:ext>
            </a:extLst>
          </p:cNvPr>
          <p:cNvSpPr/>
          <p:nvPr/>
        </p:nvSpPr>
        <p:spPr>
          <a:xfrm>
            <a:off x="6193028" y="4370896"/>
            <a:ext cx="5791200" cy="5407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3DB491-2C2F-A04E-895B-A4E3125318DC}"/>
              </a:ext>
            </a:extLst>
          </p:cNvPr>
          <p:cNvSpPr/>
          <p:nvPr/>
        </p:nvSpPr>
        <p:spPr>
          <a:xfrm>
            <a:off x="6193028" y="1518698"/>
            <a:ext cx="5791200" cy="540799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induction_test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</p:spTree>
    <p:extLst>
      <p:ext uri="{BB962C8B-B14F-4D97-AF65-F5344CB8AC3E}">
        <p14:creationId xmlns:p14="http://schemas.microsoft.com/office/powerpoint/2010/main" val="73624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1" animBg="1"/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Reflexivity Example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3706549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2 = 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90CFEE4-563C-0C48-83A1-AFF63AB00B76}"/>
              </a:ext>
            </a:extLst>
          </p:cNvPr>
          <p:cNvSpPr/>
          <p:nvPr/>
        </p:nvSpPr>
        <p:spPr>
          <a:xfrm>
            <a:off x="185928" y="1308624"/>
            <a:ext cx="5791200" cy="2164301"/>
          </a:xfrm>
          <a:prstGeom prst="roundRect">
            <a:avLst>
              <a:gd name="adj" fmla="val 4630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_ =&gt; S (S n)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0B5C3D6-CB03-3C42-B322-D6A779DD36F4}"/>
              </a:ext>
            </a:extLst>
          </p:cNvPr>
          <p:cNvSpPr/>
          <p:nvPr/>
        </p:nvSpPr>
        <p:spPr>
          <a:xfrm>
            <a:off x="185928" y="3706549"/>
            <a:ext cx="5791200" cy="2697701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plus2 2 = 4.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reflexivity.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6193028" y="370654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6193028" y="4480199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185928" y="3706549"/>
            <a:ext cx="5791200" cy="97975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plus2 2 = 4.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0A8BC9-FA8E-A642-A465-2E818BB2C078}"/>
              </a:ext>
            </a:extLst>
          </p:cNvPr>
          <p:cNvSpPr/>
          <p:nvPr/>
        </p:nvSpPr>
        <p:spPr>
          <a:xfrm>
            <a:off x="6193028" y="1308625"/>
            <a:ext cx="5791200" cy="875776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is defined</a:t>
            </a:r>
          </a:p>
        </p:txBody>
      </p:sp>
    </p:spTree>
    <p:extLst>
      <p:ext uri="{BB962C8B-B14F-4D97-AF65-F5344CB8AC3E}">
        <p14:creationId xmlns:p14="http://schemas.microsoft.com/office/powerpoint/2010/main" val="146446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4" grpId="0" animBg="1"/>
      <p:bldP spid="25" grpId="0" animBg="1"/>
      <p:bldP spid="26" grpId="0" animBg="1"/>
      <p:bldP spid="8" grpId="0" animBg="1"/>
      <p:bldP spid="8" grpId="1" animBg="1"/>
      <p:bldP spid="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 Definitions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2675957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Fixpoint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 (n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m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S p =&gt; S (plus p m)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where </a:t>
            </a:r>
            <a:r>
              <a:rPr lang="en-US" sz="2000" spc="-50" dirty="0">
                <a:solidFill>
                  <a:srgbClr val="FF40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"n + m"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:= (plus n m).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061E949-C5B6-7941-8CA4-FB89F7E815B5}"/>
              </a:ext>
            </a:extLst>
          </p:cNvPr>
          <p:cNvSpPr/>
          <p:nvPr/>
        </p:nvSpPr>
        <p:spPr>
          <a:xfrm>
            <a:off x="207772" y="4067175"/>
            <a:ext cx="5791200" cy="2267803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Definition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plus2 (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:=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match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O =&gt; S (S O)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| S p =&gt; S (S (S p))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end.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DC04B85-34FC-004B-B532-7E7C9DD884FF}"/>
              </a:ext>
            </a:extLst>
          </p:cNvPr>
          <p:cNvSpPr/>
          <p:nvPr/>
        </p:nvSpPr>
        <p:spPr>
          <a:xfrm>
            <a:off x="6193028" y="4067175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is defined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62F3698-1B23-C548-8D8C-E45C26E85B24}"/>
              </a:ext>
            </a:extLst>
          </p:cNvPr>
          <p:cNvSpPr/>
          <p:nvPr/>
        </p:nvSpPr>
        <p:spPr>
          <a:xfrm>
            <a:off x="6193027" y="1124518"/>
            <a:ext cx="5791200" cy="1389601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 is defined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 is recursively defined (decreasing on 1st argument)</a:t>
            </a:r>
          </a:p>
        </p:txBody>
      </p:sp>
    </p:spTree>
    <p:extLst>
      <p:ext uri="{BB962C8B-B14F-4D97-AF65-F5344CB8AC3E}">
        <p14:creationId xmlns:p14="http://schemas.microsoft.com/office/powerpoint/2010/main" val="401875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General Installation Page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  <a:hlinkClick r:id="rId3"/>
              </a:rPr>
              <a:t>https://coq.inria.fr/download</a:t>
            </a:r>
            <a:endParaRPr lang="en-US" dirty="0"/>
          </a:p>
          <a:p>
            <a:r>
              <a:rPr lang="en-US" dirty="0"/>
              <a:t>Windows/Mac Installer Download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hlinkClick r:id="rId4"/>
              </a:rPr>
              <a:t>https://github.com/coq/coq/releases/tag/V8.9.0</a:t>
            </a:r>
            <a:endParaRPr lang="en-US" dirty="0"/>
          </a:p>
          <a:p>
            <a:r>
              <a:rPr lang="en-US" dirty="0"/>
              <a:t>Installing via OPAM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hlinkClick r:id="rId5"/>
              </a:rPr>
              <a:t>https://coq.inria.fr/opam-using.html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30052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3000"/>
    </mc:Choice>
    <mc:Fallback xmlns="">
      <p:transition spd="slow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124518"/>
            <a:ext cx="5791200" cy="149620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511AA-2450-7540-BB38-498341C7AEDD}"/>
              </a:ext>
            </a:extLst>
          </p:cNvPr>
          <p:cNvSpPr/>
          <p:nvPr/>
        </p:nvSpPr>
        <p:spPr>
          <a:xfrm>
            <a:off x="6193028" y="1124518"/>
            <a:ext cx="5791200" cy="190577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n = n + 2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A70088-8644-A14D-8940-41D025AA4099}"/>
              </a:ext>
            </a:extLst>
          </p:cNvPr>
          <p:cNvSpPr/>
          <p:nvPr/>
        </p:nvSpPr>
        <p:spPr>
          <a:xfrm>
            <a:off x="6193028" y="3211315"/>
            <a:ext cx="5791200" cy="312366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12437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3F8A97-AAE5-AE4D-93F7-FDE279ED616F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EF39DC-088B-8740-87EE-63FD2B3E3A74}"/>
              </a:ext>
            </a:extLst>
          </p:cNvPr>
          <p:cNvSpPr/>
          <p:nvPr/>
        </p:nvSpPr>
        <p:spPr>
          <a:xfrm>
            <a:off x="6193027" y="1119633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=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572492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n') = S n' + 2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230F-FA7F-0641-B9C3-D4AD1582B017}"/>
              </a:ext>
            </a:extLst>
          </p:cNvPr>
          <p:cNvSpPr/>
          <p:nvPr/>
        </p:nvSpPr>
        <p:spPr>
          <a:xfrm>
            <a:off x="317843" y="374944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407C2F-12C0-AD4F-8A27-70995D6F53F1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9128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2" grpId="1"/>
      <p:bldP spid="1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735849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(S (S n’)) = S (plus n’ + 2)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90BE7-557B-EB4E-9C27-37107CA6C2CC}"/>
              </a:ext>
            </a:extLst>
          </p:cNvPr>
          <p:cNvSpPr/>
          <p:nvPr/>
        </p:nvSpPr>
        <p:spPr>
          <a:xfrm>
            <a:off x="317843" y="5054368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A4A99B-BB3D-E04B-83DD-7F0ED2025B17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63613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64079-3620-5447-B7FE-C9DAEC54F1EA}"/>
              </a:ext>
            </a:extLst>
          </p:cNvPr>
          <p:cNvSpPr/>
          <p:nvPr/>
        </p:nvSpPr>
        <p:spPr>
          <a:xfrm>
            <a:off x="6193028" y="1124518"/>
            <a:ext cx="5791200" cy="149620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511AA-2450-7540-BB38-498341C7AEDD}"/>
              </a:ext>
            </a:extLst>
          </p:cNvPr>
          <p:cNvSpPr/>
          <p:nvPr/>
        </p:nvSpPr>
        <p:spPr>
          <a:xfrm>
            <a:off x="6193028" y="1124518"/>
            <a:ext cx="5791200" cy="1905778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n = n + 2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CA70088-8644-A14D-8940-41D025AA4099}"/>
              </a:ext>
            </a:extLst>
          </p:cNvPr>
          <p:cNvSpPr/>
          <p:nvPr/>
        </p:nvSpPr>
        <p:spPr>
          <a:xfrm>
            <a:off x="6193028" y="3211315"/>
            <a:ext cx="5791200" cy="3123663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________________________________(2/2)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02108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9437F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3F8A97-AAE5-AE4D-93F7-FDE279ED616F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0 = 0 + 2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BEF39DC-088B-8740-87EE-63FD2B3E3A74}"/>
              </a:ext>
            </a:extLst>
          </p:cNvPr>
          <p:cNvSpPr/>
          <p:nvPr/>
        </p:nvSpPr>
        <p:spPr>
          <a:xfrm>
            <a:off x="6193027" y="1119633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0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= 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572492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This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subproof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complete, but there are some unfocused goals: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n') = S n' + 2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5230F-FA7F-0641-B9C3-D4AD1582B017}"/>
              </a:ext>
            </a:extLst>
          </p:cNvPr>
          <p:cNvSpPr/>
          <p:nvPr/>
        </p:nvSpPr>
        <p:spPr>
          <a:xfrm>
            <a:off x="317843" y="3749443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407C2F-12C0-AD4F-8A27-70995D6F53F1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204438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2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84293-3F7F-6F4A-A6D3-8C91B1EB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900" y="197902"/>
            <a:ext cx="8339328" cy="745597"/>
          </a:xfrm>
        </p:spPr>
        <p:txBody>
          <a:bodyPr/>
          <a:lstStyle/>
          <a:p>
            <a:r>
              <a:rPr lang="en-US" sz="4000" dirty="0"/>
              <a:t>Destruct Example: Take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87CDA7-F22D-6443-BE0A-4BF170771D18}"/>
              </a:ext>
            </a:extLst>
          </p:cNvPr>
          <p:cNvSpPr/>
          <p:nvPr/>
        </p:nvSpPr>
        <p:spPr>
          <a:xfrm>
            <a:off x="1430528" y="6372498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more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4F53C5-892F-764B-90DD-A00A979A5227}"/>
              </a:ext>
            </a:extLst>
          </p:cNvPr>
          <p:cNvSpPr/>
          <p:nvPr/>
        </p:nvSpPr>
        <p:spPr>
          <a:xfrm>
            <a:off x="1392428" y="6001950"/>
            <a:ext cx="5791200" cy="575200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is defined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DB6075-D935-0E41-A270-736D663CC427}"/>
              </a:ext>
            </a:extLst>
          </p:cNvPr>
          <p:cNvSpPr/>
          <p:nvPr/>
        </p:nvSpPr>
        <p:spPr>
          <a:xfrm>
            <a:off x="207773" y="1124518"/>
            <a:ext cx="5791200" cy="5619182"/>
          </a:xfrm>
          <a:prstGeom prst="roundRect">
            <a:avLst>
              <a:gd name="adj" fmla="val 2747"/>
            </a:avLst>
          </a:prstGeom>
          <a:solidFill>
            <a:srgbClr val="0432FF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Lemma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add_two_n</a:t>
            </a:r>
            <a:r>
              <a:rPr lang="en-US" sz="2000" spc="-50" dirty="0">
                <a:solidFill>
                  <a:schemeClr val="tx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forall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n:nat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plus2 n = n + 2.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Proof.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intros n.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destruct n </a:t>
            </a:r>
            <a:r>
              <a:rPr lang="en-US" sz="2000" spc="-50" dirty="0">
                <a:solidFill>
                  <a:srgbClr val="00919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[|n’]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eqn:E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reflexivity.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</a:t>
            </a: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 err="1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Qed</a:t>
            </a:r>
            <a:r>
              <a:rPr lang="en-US" sz="2000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3FE1341-2F4F-8A40-8399-E2635C521693}"/>
              </a:ext>
            </a:extLst>
          </p:cNvPr>
          <p:cNvSpPr/>
          <p:nvPr/>
        </p:nvSpPr>
        <p:spPr>
          <a:xfrm>
            <a:off x="6193027" y="3735849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 (S (S n’)) = S (plus n’ + 2)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90BE7-557B-EB4E-9C27-37107CA6C2CC}"/>
              </a:ext>
            </a:extLst>
          </p:cNvPr>
          <p:cNvSpPr/>
          <p:nvPr/>
        </p:nvSpPr>
        <p:spPr>
          <a:xfrm>
            <a:off x="317843" y="5054368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50" dirty="0">
                <a:solidFill>
                  <a:srgbClr val="943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{ - 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7A4A99B-BB3D-E04B-83DD-7F0ED2025B17}"/>
              </a:ext>
            </a:extLst>
          </p:cNvPr>
          <p:cNvSpPr/>
          <p:nvPr/>
        </p:nvSpPr>
        <p:spPr>
          <a:xfrm>
            <a:off x="6193027" y="1119027"/>
            <a:ext cx="5791200" cy="2277937"/>
          </a:xfrm>
          <a:prstGeom prst="roundRect">
            <a:avLst>
              <a:gd name="adj" fmla="val 4630"/>
            </a:avLst>
          </a:prstGeom>
          <a:solidFill>
            <a:srgbClr val="FFFC00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subgoal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n, n’ : </a:t>
            </a:r>
            <a:r>
              <a:rPr lang="en-US" sz="2000" spc="-50" dirty="0" err="1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nat</a:t>
            </a:r>
            <a:endParaRPr lang="en-US" sz="2000" spc="-5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 : n = S n’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________________________________(1/1)</a:t>
            </a:r>
          </a:p>
          <a:p>
            <a:pPr marL="50800" lvl="0" defTabSz="914400">
              <a:spcBef>
                <a:spcPts val="1000"/>
              </a:spcBef>
              <a:buClr>
                <a:srgbClr val="005BBB"/>
              </a:buClr>
              <a:buSzPct val="109000"/>
            </a:pPr>
            <a:r>
              <a:rPr lang="en-US" sz="2000" spc="-5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plus2 (S n’) = S n’ + 2</a:t>
            </a:r>
          </a:p>
        </p:txBody>
      </p:sp>
    </p:spTree>
    <p:extLst>
      <p:ext uri="{BB962C8B-B14F-4D97-AF65-F5344CB8AC3E}">
        <p14:creationId xmlns:p14="http://schemas.microsoft.com/office/powerpoint/2010/main" val="1676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rgbClr val="005BBB"/>
                </a:solidFill>
              </a:rPr>
              <a:t>Demo of the Coq 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49592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1490662"/>
            <a:ext cx="6638544" cy="2799983"/>
          </a:xfrm>
        </p:spPr>
        <p:txBody>
          <a:bodyPr/>
          <a:lstStyle/>
          <a:p>
            <a:r>
              <a:rPr lang="en-US" cap="none" dirty="0"/>
              <a:t>Demo of the </a:t>
            </a:r>
            <a:br>
              <a:rPr lang="en-US" cap="none" dirty="0"/>
            </a:br>
            <a:r>
              <a:rPr lang="en-US" cap="none" dirty="0"/>
              <a:t>Coq IDE</a:t>
            </a:r>
          </a:p>
        </p:txBody>
      </p:sp>
    </p:spTree>
    <p:extLst>
      <p:ext uri="{BB962C8B-B14F-4D97-AF65-F5344CB8AC3E}">
        <p14:creationId xmlns:p14="http://schemas.microsoft.com/office/powerpoint/2010/main" val="219175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1247775"/>
            <a:ext cx="8557757" cy="5140325"/>
          </a:xfrm>
        </p:spPr>
        <p:txBody>
          <a:bodyPr/>
          <a:lstStyle/>
          <a:p>
            <a:r>
              <a:rPr lang="en-US" sz="1600" dirty="0"/>
              <a:t>Coq Proof Assistant Webpage 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coq.inria.fr</a:t>
            </a:r>
            <a:endParaRPr lang="en-US" sz="1600" dirty="0"/>
          </a:p>
          <a:p>
            <a:r>
              <a:rPr lang="en-US" sz="1600" dirty="0"/>
              <a:t>Christine Paulin-</a:t>
            </a:r>
            <a:r>
              <a:rPr lang="en-US" sz="1600" dirty="0" err="1"/>
              <a:t>Mohring’s</a:t>
            </a:r>
            <a:r>
              <a:rPr lang="en-US" sz="1600" dirty="0"/>
              <a:t> course notes on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www.lri.fr</a:t>
            </a:r>
            <a:r>
              <a:rPr lang="en-US" sz="1600" dirty="0">
                <a:hlinkClick r:id="rId4"/>
              </a:rPr>
              <a:t>/~</a:t>
            </a:r>
            <a:r>
              <a:rPr lang="en-US" sz="1600" dirty="0" err="1">
                <a:hlinkClick r:id="rId4"/>
              </a:rPr>
              <a:t>paulin</a:t>
            </a:r>
            <a:r>
              <a:rPr lang="en-US" sz="1600" dirty="0">
                <a:hlinkClick r:id="rId4"/>
              </a:rPr>
              <a:t>/LASER/course-</a:t>
            </a:r>
            <a:r>
              <a:rPr lang="en-US" sz="1600" dirty="0" err="1">
                <a:hlinkClick r:id="rId4"/>
              </a:rPr>
              <a:t>notes.pdf</a:t>
            </a:r>
            <a:endParaRPr lang="en-US" sz="1600" dirty="0"/>
          </a:p>
          <a:p>
            <a:r>
              <a:rPr lang="en-US" sz="1600" dirty="0" err="1"/>
              <a:t>DeepSpec</a:t>
            </a:r>
            <a:r>
              <a:rPr lang="en-US" sz="1600" dirty="0"/>
              <a:t> Summer School COQ Intensive July 2017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5"/>
              </a:rPr>
              <a:t>https://</a:t>
            </a:r>
            <a:r>
              <a:rPr lang="en-US" sz="1600" dirty="0" err="1">
                <a:hlinkClick r:id="rId5"/>
              </a:rPr>
              <a:t>deepspec.org</a:t>
            </a:r>
            <a:r>
              <a:rPr lang="en-US" sz="1600" dirty="0">
                <a:hlinkClick r:id="rId5"/>
              </a:rPr>
              <a:t>/event/dsss17/</a:t>
            </a:r>
            <a:r>
              <a:rPr lang="en-US" sz="1600" dirty="0" err="1">
                <a:hlinkClick r:id="rId5"/>
              </a:rPr>
              <a:t>coq_intensive.html</a:t>
            </a:r>
            <a:endParaRPr lang="en-US" sz="1600" dirty="0"/>
          </a:p>
          <a:p>
            <a:r>
              <a:rPr lang="en-US" sz="1600" dirty="0"/>
              <a:t>Software Foundations Books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6"/>
              </a:rPr>
              <a:t>https://softwarefoundations.cis.upenn.edu</a:t>
            </a:r>
            <a:endParaRPr lang="en-US" sz="1600" dirty="0"/>
          </a:p>
          <a:p>
            <a:r>
              <a:rPr lang="en-US" sz="1600" dirty="0"/>
              <a:t>Induction in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7"/>
              </a:rPr>
              <a:t>http://www.cs.cornell.edu/courses/cs3110/2018sp/l/22-coq-induction/notes.html#sum_helper</a:t>
            </a:r>
            <a:endParaRPr lang="en-US" sz="1600" dirty="0"/>
          </a:p>
          <a:p>
            <a:r>
              <a:rPr lang="en-US" sz="1600" dirty="0" err="1"/>
              <a:t>CompCert</a:t>
            </a:r>
            <a:r>
              <a:rPr lang="en-US" sz="1600" dirty="0"/>
              <a:t>: Verified C Compiler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8"/>
              </a:rPr>
              <a:t>http://</a:t>
            </a:r>
            <a:r>
              <a:rPr lang="en-US" sz="1600" dirty="0" err="1">
                <a:hlinkClick r:id="rId8"/>
              </a:rPr>
              <a:t>compcert.inria.fr</a:t>
            </a:r>
            <a:r>
              <a:rPr lang="en-US" sz="1600" dirty="0">
                <a:hlinkClick r:id="rId8"/>
              </a:rPr>
              <a:t>/</a:t>
            </a:r>
            <a:r>
              <a:rPr lang="en-US" sz="1600" dirty="0" err="1">
                <a:hlinkClick r:id="rId8"/>
              </a:rPr>
              <a:t>motivations.html</a:t>
            </a:r>
            <a:endParaRPr lang="en-US" sz="1600" dirty="0"/>
          </a:p>
          <a:p>
            <a:r>
              <a:rPr lang="en-US" sz="1600" dirty="0" err="1"/>
              <a:t>CertiCrypt</a:t>
            </a:r>
            <a:r>
              <a:rPr lang="en-US" sz="1600" dirty="0"/>
              <a:t>: Computer-Aided Cryptographic Proofs in Coq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hlinkClick r:id="rId9"/>
              </a:rPr>
              <a:t>http://certicrypt.gforge.inria.fr</a:t>
            </a: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3036BB7-20B6-2F4B-9F96-2A8DA7728CC8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713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1247775"/>
            <a:ext cx="8557757" cy="5140325"/>
          </a:xfrm>
        </p:spPr>
        <p:txBody>
          <a:bodyPr/>
          <a:lstStyle/>
          <a:p>
            <a:r>
              <a:rPr lang="en-US" sz="1600" dirty="0"/>
              <a:t>Hospital image</a:t>
            </a:r>
          </a:p>
          <a:p>
            <a:pPr marL="800089" lvl="1" indent="-342900">
              <a:buFontTx/>
              <a:buChar char="-"/>
            </a:pPr>
            <a:r>
              <a:rPr lang="en-US" sz="1600" dirty="0">
                <a:solidFill>
                  <a:srgbClr val="595959"/>
                </a:solidFill>
              </a:rPr>
              <a:t>http://3.bp.blogspot.com/-9SHyRlm5LT0/TieJXsh7PFI/AAAAAAAAA4Q/pNi4NqQTnkk/s1600/</a:t>
            </a:r>
            <a:r>
              <a:rPr lang="en-US" sz="1600" dirty="0" err="1">
                <a:solidFill>
                  <a:srgbClr val="595959"/>
                </a:solidFill>
              </a:rPr>
              <a:t>hospital.gif</a:t>
            </a:r>
            <a:endParaRPr lang="en-US" sz="1600" dirty="0">
              <a:solidFill>
                <a:srgbClr val="595959"/>
              </a:solidFill>
            </a:endParaRPr>
          </a:p>
          <a:p>
            <a:pPr marL="800089" lvl="1" indent="-342900">
              <a:buFontTx/>
              <a:buChar char="-"/>
            </a:pPr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3036BB7-20B6-2F4B-9F96-2A8DA7728CC8}"/>
              </a:ext>
            </a:extLst>
          </p:cNvPr>
          <p:cNvSpPr txBox="1">
            <a:spLocks/>
          </p:cNvSpPr>
          <p:nvPr/>
        </p:nvSpPr>
        <p:spPr>
          <a:xfrm>
            <a:off x="3644900" y="197902"/>
            <a:ext cx="8339328" cy="745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baseline="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sz="4000" dirty="0"/>
              <a:t>Image References</a:t>
            </a:r>
          </a:p>
        </p:txBody>
      </p:sp>
    </p:spTree>
    <p:extLst>
      <p:ext uri="{BB962C8B-B14F-4D97-AF65-F5344CB8AC3E}">
        <p14:creationId xmlns:p14="http://schemas.microsoft.com/office/powerpoint/2010/main" val="3882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rgbClr val="005BBB"/>
                </a:solidFill>
              </a:rPr>
              <a:t>What is Coq?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8017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9491472" cy="4029117"/>
          </a:xfrm>
        </p:spPr>
        <p:txBody>
          <a:bodyPr/>
          <a:lstStyle/>
          <a:p>
            <a:r>
              <a:rPr lang="en-US" dirty="0"/>
              <a:t>Formal proof management system</a:t>
            </a:r>
          </a:p>
          <a:p>
            <a:r>
              <a:rPr lang="en-US" dirty="0" err="1"/>
              <a:t>Gallina</a:t>
            </a:r>
            <a:r>
              <a:rPr lang="en-US" dirty="0"/>
              <a:t> – expressive formal language – Calculus of Inductive Constructions</a:t>
            </a:r>
          </a:p>
          <a:p>
            <a:pPr marL="800089" lvl="1" indent="-342900">
              <a:buFontTx/>
              <a:buChar char="-"/>
            </a:pPr>
            <a:r>
              <a:rPr lang="en-US" dirty="0">
                <a:solidFill>
                  <a:srgbClr val="666666"/>
                </a:solidFill>
              </a:rPr>
              <a:t>Combines higher-order logic and richly-typed functional language</a:t>
            </a:r>
          </a:p>
          <a:p>
            <a:pPr marL="800089" lvl="1" indent="-342900">
              <a:buFontTx/>
              <a:buChar char="-"/>
            </a:pPr>
            <a:endParaRPr lang="en-US" dirty="0"/>
          </a:p>
          <a:p>
            <a:pPr marL="0" lvl="0" indent="0">
              <a:buSzTx/>
              <a:buNone/>
            </a:pPr>
            <a:r>
              <a:rPr lang="en-US" sz="1700" b="1" spc="0" dirty="0">
                <a:solidFill>
                  <a:srgbClr val="005BBB"/>
                </a:solidFill>
              </a:rPr>
              <a:t>What can you do with Coq?</a:t>
            </a:r>
          </a:p>
          <a:p>
            <a:pPr fontAlgn="base"/>
            <a:r>
              <a:rPr lang="en-US" dirty="0"/>
              <a:t>Define functions or predicates</a:t>
            </a:r>
          </a:p>
          <a:p>
            <a:pPr fontAlgn="base"/>
            <a:r>
              <a:rPr lang="en-US" dirty="0"/>
              <a:t>State mathematical theorems and software specifications</a:t>
            </a:r>
          </a:p>
          <a:p>
            <a:pPr fontAlgn="base"/>
            <a:r>
              <a:rPr lang="en-US" dirty="0"/>
              <a:t>Interactively develop formal proofs </a:t>
            </a:r>
          </a:p>
          <a:p>
            <a:pPr fontAlgn="base"/>
            <a:r>
              <a:rPr lang="en-US" dirty="0"/>
              <a:t>Machine-check proofs</a:t>
            </a:r>
          </a:p>
          <a:p>
            <a:pPr fontAlgn="base"/>
            <a:r>
              <a:rPr lang="en-US" dirty="0"/>
              <a:t>Extract certified programs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What is Coq?</a:t>
            </a:r>
          </a:p>
        </p:txBody>
      </p:sp>
    </p:spTree>
    <p:extLst>
      <p:ext uri="{BB962C8B-B14F-4D97-AF65-F5344CB8AC3E}">
        <p14:creationId xmlns:p14="http://schemas.microsoft.com/office/powerpoint/2010/main" val="408999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CompCert</a:t>
            </a:r>
            <a:r>
              <a:rPr lang="en-US" dirty="0"/>
              <a:t> compiler certification project</a:t>
            </a:r>
          </a:p>
          <a:p>
            <a:pPr lvl="1"/>
            <a:r>
              <a:rPr lang="en-US" dirty="0"/>
              <a:t>Verified C compiler</a:t>
            </a:r>
          </a:p>
          <a:p>
            <a:pPr lvl="2"/>
            <a:r>
              <a:rPr lang="en-US" dirty="0"/>
              <a:t>Guarantee observable behaviors</a:t>
            </a:r>
          </a:p>
          <a:p>
            <a:pPr lvl="0"/>
            <a:r>
              <a:rPr lang="en-US" dirty="0" err="1"/>
              <a:t>CertiCrypt</a:t>
            </a:r>
            <a:endParaRPr lang="en-US" dirty="0"/>
          </a:p>
          <a:p>
            <a:pPr lvl="1"/>
            <a:r>
              <a:rPr lang="en-US" dirty="0"/>
              <a:t>Cryptographic proofs</a:t>
            </a:r>
          </a:p>
          <a:p>
            <a:pPr lvl="2"/>
            <a:r>
              <a:rPr lang="en-US" dirty="0"/>
              <a:t>Construction and verification tool</a:t>
            </a: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Examples of Coq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21721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“The program </a:t>
            </a:r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/>
              <a:t> is correct” as mathematical statement</a:t>
            </a:r>
          </a:p>
          <a:p>
            <a:r>
              <a:rPr lang="en-US" dirty="0"/>
              <a:t>Develop program analyzer</a:t>
            </a:r>
          </a:p>
          <a:p>
            <a:r>
              <a:rPr lang="en-US" dirty="0"/>
              <a:t>Represent program </a:t>
            </a:r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/>
              <a:t> as a Coq term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with type </a:t>
            </a:r>
            <a:r>
              <a:rPr lang="en-US" dirty="0">
                <a:solidFill>
                  <a:srgbClr val="0070C0"/>
                </a:solidFill>
              </a:rPr>
              <a:t>T</a:t>
            </a:r>
          </a:p>
          <a:p>
            <a:r>
              <a:rPr lang="en-US" dirty="0"/>
              <a:t>Use external tool to generate proof obligations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</a:rPr>
              <a:t>Use Coq to solve obligations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Program Verification in Coq</a:t>
            </a:r>
          </a:p>
        </p:txBody>
      </p:sp>
    </p:spTree>
    <p:extLst>
      <p:ext uri="{BB962C8B-B14F-4D97-AF65-F5344CB8AC3E}">
        <p14:creationId xmlns:p14="http://schemas.microsoft.com/office/powerpoint/2010/main" val="413324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My Current Research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Installation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Coq?</a:t>
            </a:r>
          </a:p>
          <a:p>
            <a:r>
              <a:rPr lang="en-US" dirty="0">
                <a:solidFill>
                  <a:srgbClr val="005BBB"/>
                </a:solidFill>
              </a:rPr>
              <a:t>Libraries and Loading Files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Queries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Defining in Coq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Assertions and Proofs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Demo of the Coq IDE</a:t>
            </a:r>
          </a:p>
          <a:p>
            <a:pPr marL="508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9468" y="1320800"/>
            <a:ext cx="10515600" cy="7160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92194387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14016</TotalTime>
  <Words>4114</Words>
  <Application>Microsoft Macintosh PowerPoint</Application>
  <PresentationFormat>Widescreen</PresentationFormat>
  <Paragraphs>862</Paragraphs>
  <Slides>49</Slides>
  <Notes>33</Notes>
  <HiddenSlides>8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Georgia</vt:lpstr>
      <vt:lpstr>LucidaGrande</vt:lpstr>
      <vt:lpstr>Menlo</vt:lpstr>
      <vt:lpstr>UB Powerpoint Template</vt:lpstr>
      <vt:lpstr>Using the Coq Proof Assistant</vt:lpstr>
      <vt:lpstr>Agenda</vt:lpstr>
      <vt:lpstr>PowerPoint Presentation</vt:lpstr>
      <vt:lpstr>Installation</vt:lpstr>
      <vt:lpstr>Agenda</vt:lpstr>
      <vt:lpstr>What is Coq?</vt:lpstr>
      <vt:lpstr>Examples of Coq Applications</vt:lpstr>
      <vt:lpstr>Program Verification in Coq</vt:lpstr>
      <vt:lpstr>Agenda</vt:lpstr>
      <vt:lpstr>Accessing Libraries and Loading Files</vt:lpstr>
      <vt:lpstr>Standard Libraries</vt:lpstr>
      <vt:lpstr>PowerPoint Presentation</vt:lpstr>
      <vt:lpstr>PowerPoint Presentation</vt:lpstr>
      <vt:lpstr>Agenda</vt:lpstr>
      <vt:lpstr>Queries</vt:lpstr>
      <vt:lpstr>SearchAbout / Search</vt:lpstr>
      <vt:lpstr>Check</vt:lpstr>
      <vt:lpstr>Print</vt:lpstr>
      <vt:lpstr>About / Locate / Print Assumptions</vt:lpstr>
      <vt:lpstr>Agenda</vt:lpstr>
      <vt:lpstr>Defining in Coq</vt:lpstr>
      <vt:lpstr>Datatype: Days of the Week</vt:lpstr>
      <vt:lpstr>Function: Return Next Weekday</vt:lpstr>
      <vt:lpstr>Function: Add Two to a Number</vt:lpstr>
      <vt:lpstr>Datatype: List of Numbers</vt:lpstr>
      <vt:lpstr>Datatype: List of numbers</vt:lpstr>
      <vt:lpstr>Search over list of numbers</vt:lpstr>
      <vt:lpstr>Compute / Comments</vt:lpstr>
      <vt:lpstr>Agenda</vt:lpstr>
      <vt:lpstr>Assertions and Proofs</vt:lpstr>
      <vt:lpstr>Proof Tactics</vt:lpstr>
      <vt:lpstr>PowerPoint Presentation</vt:lpstr>
      <vt:lpstr>PowerPoint Presentation</vt:lpstr>
      <vt:lpstr>Reflexivity Example</vt:lpstr>
      <vt:lpstr>Induction Example</vt:lpstr>
      <vt:lpstr>Induction Example</vt:lpstr>
      <vt:lpstr>Induction Example</vt:lpstr>
      <vt:lpstr>Reflexivity Example 2</vt:lpstr>
      <vt:lpstr>Destruct Example Definitions</vt:lpstr>
      <vt:lpstr>Destruct Example</vt:lpstr>
      <vt:lpstr>Destruct Example</vt:lpstr>
      <vt:lpstr>Destruct Example</vt:lpstr>
      <vt:lpstr>Destruct Example: Take 2</vt:lpstr>
      <vt:lpstr>Destruct Example: Take 2</vt:lpstr>
      <vt:lpstr>Destruct Example: Take 2</vt:lpstr>
      <vt:lpstr>Agenda</vt:lpstr>
      <vt:lpstr>Demo of the  Coq IDE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334</cp:revision>
  <cp:lastPrinted>2016-07-18T17:32:49Z</cp:lastPrinted>
  <dcterms:created xsi:type="dcterms:W3CDTF">2016-06-28T14:05:07Z</dcterms:created>
  <dcterms:modified xsi:type="dcterms:W3CDTF">2019-12-23T05:13:14Z</dcterms:modified>
  <cp:category/>
</cp:coreProperties>
</file>